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80" r:id="rId9"/>
    <p:sldId id="481" r:id="rId10"/>
    <p:sldId id="482" r:id="rId11"/>
    <p:sldId id="431" r:id="rId12"/>
    <p:sldId id="451" r:id="rId13"/>
    <p:sldId id="454" r:id="rId14"/>
    <p:sldId id="429" r:id="rId15"/>
    <p:sldId id="435" r:id="rId16"/>
    <p:sldId id="432" r:id="rId17"/>
    <p:sldId id="433" r:id="rId18"/>
    <p:sldId id="434" r:id="rId19"/>
    <p:sldId id="453" r:id="rId20"/>
    <p:sldId id="436" r:id="rId21"/>
    <p:sldId id="440" r:id="rId22"/>
    <p:sldId id="437" r:id="rId23"/>
    <p:sldId id="445" r:id="rId24"/>
    <p:sldId id="449" r:id="rId25"/>
    <p:sldId id="450" r:id="rId26"/>
    <p:sldId id="452" r:id="rId27"/>
    <p:sldId id="464" r:id="rId28"/>
    <p:sldId id="465" r:id="rId29"/>
    <p:sldId id="455" r:id="rId30"/>
    <p:sldId id="460" r:id="rId31"/>
    <p:sldId id="467" r:id="rId32"/>
    <p:sldId id="461" r:id="rId33"/>
    <p:sldId id="462" r:id="rId34"/>
    <p:sldId id="466" r:id="rId35"/>
    <p:sldId id="468" r:id="rId36"/>
    <p:sldId id="441" r:id="rId37"/>
    <p:sldId id="469" r:id="rId38"/>
    <p:sldId id="470" r:id="rId39"/>
    <p:sldId id="471" r:id="rId40"/>
    <p:sldId id="472" r:id="rId41"/>
    <p:sldId id="475" r:id="rId42"/>
    <p:sldId id="474" r:id="rId43"/>
    <p:sldId id="478" r:id="rId44"/>
    <p:sldId id="477" r:id="rId45"/>
    <p:sldId id="405" r:id="rId46"/>
    <p:sldId id="293" r:id="rId47"/>
    <p:sldId id="306" r:id="rId48"/>
    <p:sldId id="438" r:id="rId49"/>
    <p:sldId id="443" r:id="rId50"/>
    <p:sldId id="446" r:id="rId51"/>
    <p:sldId id="447" r:id="rId52"/>
    <p:sldId id="448" r:id="rId53"/>
    <p:sldId id="458" r:id="rId54"/>
    <p:sldId id="459" r:id="rId55"/>
    <p:sldId id="479" r:id="rId5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4625" autoAdjust="0"/>
  </p:normalViewPr>
  <p:slideViewPr>
    <p:cSldViewPr snapToGrid="0">
      <p:cViewPr varScale="1">
        <p:scale>
          <a:sx n="93" d="100"/>
          <a:sy n="93" d="100"/>
        </p:scale>
        <p:origin x="1596" y="9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A função piso é definida como uma função que retorna o maior inteiro menor ou igual a </a:t>
            </a:r>
            <a:r>
              <a:rPr lang="pt-BR" b="0" i="1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2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sobre_redes_neurais_convolucionais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2" y="1825624"/>
            <a:ext cx="6298059" cy="5032375"/>
          </a:xfrm>
        </p:spPr>
        <p:txBody>
          <a:bodyPr>
            <a:normAutofit/>
          </a:bodyPr>
          <a:lstStyle/>
          <a:p>
            <a:r>
              <a:rPr lang="pt-BR" dirty="0"/>
              <a:t>Camadas convolucionais aprendem </a:t>
            </a:r>
            <a:r>
              <a:rPr lang="pt-BR" b="1" i="1" dirty="0">
                <a:solidFill>
                  <a:srgbClr val="00B050"/>
                </a:solidFill>
              </a:rPr>
              <a:t>hierarquias espaciais </a:t>
            </a:r>
            <a:r>
              <a:rPr lang="pt-BR" dirty="0"/>
              <a:t>de padrões. </a:t>
            </a:r>
          </a:p>
          <a:p>
            <a:r>
              <a:rPr lang="pt-BR" dirty="0"/>
              <a:t>Uma primeira camada de convolução aprenderá pequenos padrões locais, como arestas (i.e., bordas), uma segunda camada de convolução aprenderá padrões maiores criados a partir da combinação das características das primeiras camadas e assim por diante.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1CAD4C-7731-F201-4777-F4C7E861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45" y="2261182"/>
            <a:ext cx="4006190" cy="33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61" y="1825624"/>
            <a:ext cx="655634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Correlações</a:t>
            </a:r>
            <a:r>
              <a:rPr lang="pt-BR" dirty="0"/>
              <a:t> são</a:t>
            </a:r>
            <a:r>
              <a:rPr lang="pt-BR" b="0" i="0" dirty="0">
                <a:effectLst/>
              </a:rPr>
              <a:t> mais eficientes (sem inversão) e simples de serem implementadas.</a:t>
            </a:r>
          </a:p>
          <a:p>
            <a:r>
              <a:rPr lang="pt-BR" b="0" i="0" dirty="0">
                <a:effectLst/>
              </a:rPr>
              <a:t>Ao contrário da operação de convolução,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dirty="0">
                <a:effectLst/>
              </a:rPr>
              <a:t> (ou o sinal de entrada)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672103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391722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553862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273481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de uma camada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13097"/>
            <a:ext cx="11176000" cy="2244903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 tornarem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com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stride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igual a 1,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 a imagem em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17%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3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/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saída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entrada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do kernel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quantidade camadas de </a:t>
                </a:r>
                <a:r>
                  <a:rPr lang="pt-BR" sz="1400" i="1" dirty="0"/>
                  <a:t>padding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tamanho do </a:t>
                </a:r>
                <a:r>
                  <a:rPr lang="pt-BR" sz="1400" i="1" dirty="0"/>
                  <a:t>stride</a:t>
                </a:r>
                <a:endParaRPr lang="pt-BR" sz="14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:</a:t>
                </a:r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função piso retorna o maior inteiro menor ou igual a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6D50D0-AD5D-D694-4CFA-F8C0DAAC5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551091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FF7B0AED-4297-5F0D-1915-6DABA0D05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76517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6F944977-B700-575F-4A2C-3200014D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39969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271B14-00B8-A39B-0427-D097E75001F8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B8CA8-61E4-C9CA-6A4D-466E8231B771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F6AF5F-F6FE-1F04-3AE2-CFD130F56D12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/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/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/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290"/>
            <a:ext cx="11213386" cy="227770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DCFFB0-DAB3-CAEC-072B-154BE622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8" y="1844800"/>
            <a:ext cx="10338362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942" y="1825624"/>
            <a:ext cx="463364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" y="2065104"/>
            <a:ext cx="7077961" cy="37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Redes neurais 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DD0C27-AC65-5F17-6083-15899F9E466F}"/>
              </a:ext>
            </a:extLst>
          </p:cNvPr>
          <p:cNvGrpSpPr/>
          <p:nvPr/>
        </p:nvGrpSpPr>
        <p:grpSpPr>
          <a:xfrm>
            <a:off x="1214765" y="1566807"/>
            <a:ext cx="10336094" cy="2276986"/>
            <a:chOff x="1214765" y="1566807"/>
            <a:chExt cx="10336094" cy="227698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2F01B1C-DE92-266A-A9F6-6A6A66790B4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765" y="1569375"/>
              <a:ext cx="2276986" cy="225261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BEDA39-0610-2EB1-C797-AE621BAD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118" y="1566807"/>
              <a:ext cx="2276986" cy="227698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B217398-AC93-993B-F8E9-D5C7378E02D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304" y="1569375"/>
              <a:ext cx="2276986" cy="2252613"/>
            </a:xfrm>
            <a:prstGeom prst="rect">
              <a:avLst/>
            </a:prstGeom>
          </p:spPr>
        </p:pic>
        <p:sp>
          <p:nvSpPr>
            <p:cNvPr id="7" name="Sinal de Adição 6">
              <a:extLst>
                <a:ext uri="{FF2B5EF4-FFF2-40B4-BE49-F238E27FC236}">
                  <a16:creationId xmlns:a16="http://schemas.microsoft.com/office/drawing/2014/main" id="{6E756E8E-AFAF-CB82-5A00-121B4571DB78}"/>
                </a:ext>
              </a:extLst>
            </p:cNvPr>
            <p:cNvSpPr/>
            <p:nvPr/>
          </p:nvSpPr>
          <p:spPr>
            <a:xfrm>
              <a:off x="3692525" y="2495335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Sinal de Adição 7">
              <a:extLst>
                <a:ext uri="{FF2B5EF4-FFF2-40B4-BE49-F238E27FC236}">
                  <a16:creationId xmlns:a16="http://schemas.microsoft.com/office/drawing/2014/main" id="{6EA8C6B8-0AB5-CDD1-C74C-71D8176CFDDC}"/>
                </a:ext>
              </a:extLst>
            </p:cNvPr>
            <p:cNvSpPr/>
            <p:nvPr/>
          </p:nvSpPr>
          <p:spPr>
            <a:xfrm>
              <a:off x="6930495" y="2504954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Igual a 8">
              <a:extLst>
                <a:ext uri="{FF2B5EF4-FFF2-40B4-BE49-F238E27FC236}">
                  <a16:creationId xmlns:a16="http://schemas.microsoft.com/office/drawing/2014/main" id="{4C5374E4-751A-AD8F-E774-2811EC1BFCF1}"/>
                </a:ext>
              </a:extLst>
            </p:cNvPr>
            <p:cNvSpPr/>
            <p:nvPr/>
          </p:nvSpPr>
          <p:spPr>
            <a:xfrm>
              <a:off x="10042291" y="2546168"/>
              <a:ext cx="400692" cy="2848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A6FEC9-4B86-D050-ABD4-9E742F9CC91D}"/>
                </a:ext>
              </a:extLst>
            </p:cNvPr>
            <p:cNvSpPr txBox="1"/>
            <p:nvPr/>
          </p:nvSpPr>
          <p:spPr>
            <a:xfrm>
              <a:off x="10442983" y="2495335"/>
              <a:ext cx="110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Humano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7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914" y="1825624"/>
            <a:ext cx="6123397" cy="5032375"/>
          </a:xfrm>
        </p:spPr>
        <p:txBody>
          <a:bodyPr>
            <a:normAutofit/>
          </a:bodyPr>
          <a:lstStyle/>
          <a:p>
            <a:r>
              <a:rPr lang="pt-BR" dirty="0"/>
              <a:t>Como veremos, a diferença fundamental entre uma camada densamente conectada e uma de convolução é: </a:t>
            </a:r>
          </a:p>
          <a:p>
            <a:r>
              <a:rPr lang="pt-BR" dirty="0"/>
              <a:t>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globais</a:t>
            </a:r>
            <a:r>
              <a:rPr lang="pt-BR" dirty="0"/>
              <a:t> em seu espaço de atributos.</a:t>
            </a:r>
          </a:p>
          <a:p>
            <a:r>
              <a:rPr lang="pt-BR" dirty="0"/>
              <a:t>Por exemplo, para um dígito da base de dados MNIST, 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envolvendo todos os pixels</a:t>
            </a:r>
            <a:r>
              <a:rPr lang="pt-BR" dirty="0"/>
              <a:t>.</a:t>
            </a:r>
          </a:p>
        </p:txBody>
      </p:sp>
      <p:pic>
        <p:nvPicPr>
          <p:cNvPr id="1028" name="Picture 4" descr="Digit recognizer using CNN. I build a simple Convolutional Neural… | by  Nischal Madiraju | Towards Data Science">
            <a:extLst>
              <a:ext uri="{FF2B5EF4-FFF2-40B4-BE49-F238E27FC236}">
                <a16:creationId xmlns:a16="http://schemas.microsoft.com/office/drawing/2014/main" id="{E4AD2FFB-8BF6-432A-092D-D05582B6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38" y="2453811"/>
            <a:ext cx="29432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8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738" y="1825624"/>
            <a:ext cx="6041204" cy="5032375"/>
          </a:xfrm>
        </p:spPr>
        <p:txBody>
          <a:bodyPr>
            <a:normAutofit/>
          </a:bodyPr>
          <a:lstStyle/>
          <a:p>
            <a:r>
              <a:rPr lang="pt-BR" dirty="0"/>
              <a:t>As camadas de convolução </a:t>
            </a:r>
            <a:r>
              <a:rPr lang="pt-BR" b="1" i="1" dirty="0">
                <a:solidFill>
                  <a:srgbClr val="00B050"/>
                </a:solidFill>
              </a:rPr>
              <a:t>aprendem padrões locais</a:t>
            </a:r>
            <a:r>
              <a:rPr lang="pt-BR" dirty="0"/>
              <a:t>.</a:t>
            </a:r>
          </a:p>
          <a:p>
            <a:r>
              <a:rPr lang="pt-BR" dirty="0"/>
              <a:t>No caso de imagens, as camadas de convolução aprendem padrões encontrados em pequenas janelas 2D das entradas.</a:t>
            </a:r>
          </a:p>
          <a:p>
            <a:r>
              <a:rPr lang="pt-BR" dirty="0"/>
              <a:t>Para aprender esses padrões, a camada utiliza </a:t>
            </a:r>
            <a:r>
              <a:rPr lang="pt-BR" b="1" i="1" dirty="0">
                <a:solidFill>
                  <a:srgbClr val="00B050"/>
                </a:solidFill>
              </a:rPr>
              <a:t>filtros de convolução</a:t>
            </a:r>
            <a:r>
              <a:rPr lang="pt-BR" dirty="0"/>
              <a:t>, também chamados de </a:t>
            </a:r>
            <a:r>
              <a:rPr lang="pt-BR" i="1" dirty="0"/>
              <a:t>kernels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F30D9B-83CA-7490-DDC0-65E59B6D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41" y="2304081"/>
            <a:ext cx="2387030" cy="30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32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14728</TotalTime>
  <Words>4159</Words>
  <Application>Microsoft Office PowerPoint</Application>
  <PresentationFormat>Widescreen</PresentationFormat>
  <Paragraphs>1089</Paragraphs>
  <Slides>55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Roboto</vt:lpstr>
      <vt:lpstr>Söhne</vt:lpstr>
      <vt:lpstr>Trebuchet MS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Diferença entre camadas densas e convolucionais</vt:lpstr>
      <vt:lpstr>Diferença entre camadas densas e convolucionais</vt:lpstr>
      <vt:lpstr>Diferença entre camadas densas e convolucionais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Observação</vt:lpstr>
      <vt:lpstr>Explorando CNNs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2440</cp:revision>
  <dcterms:created xsi:type="dcterms:W3CDTF">2020-01-20T13:50:05Z</dcterms:created>
  <dcterms:modified xsi:type="dcterms:W3CDTF">2023-09-11T13:40:12Z</dcterms:modified>
</cp:coreProperties>
</file>